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8" r:id="rId4"/>
    <p:sldId id="263" r:id="rId5"/>
    <p:sldId id="269" r:id="rId6"/>
    <p:sldId id="264" r:id="rId7"/>
    <p:sldId id="270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/>
    <p:restoredTop sz="94831"/>
  </p:normalViewPr>
  <p:slideViewPr>
    <p:cSldViewPr snapToGrid="0" snapToObjects="1">
      <p:cViewPr varScale="1">
        <p:scale>
          <a:sx n="115" d="100"/>
          <a:sy n="115" d="100"/>
        </p:scale>
        <p:origin x="24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2A891-44E9-2348-A2BE-9711484F9DD6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82121-A271-6349-94AA-FC04077E5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6EBB-CEFB-2B47-A6F4-5C1372AAB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C60F6-6064-5B42-86E3-1653E8DBB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97B37-EAE4-DB45-87AA-9ABA8564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B1395-0F7F-C940-8850-B33F8C4BB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327F6-EFC3-9A49-AFE8-AC8897CC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3147-A9AE-574E-97E7-2A6B2BE3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9C4E0-521F-E847-88E1-00BFF8BAB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63A3A-00B1-0A45-B22E-7688D683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A200F-0703-CB4F-AA65-B54B7246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357B4-27BA-5142-8168-1E1B1646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9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067F5-5FD8-0441-9F23-045F34D63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F78B6-4016-C242-8DF1-EFDB280F5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E0624-F00A-8846-AED8-06AA260BE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2B49D-8E75-0F44-B862-218FB8D6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DE24-B2A7-4147-A794-37E512DE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1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8838-B10F-6C49-91BD-5D213192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161A-1370-8C40-BF95-3071F626E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54FE0-C3C8-7942-A426-AB7637D2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DD317-F92D-7D40-AF10-C55ED84A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82866-8B39-0A4D-9651-62553590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0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2C9E-78DB-4F48-91AE-36581656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A1CA9-0526-0642-B00B-8FF854581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A69BD-B8D9-0446-B0DD-D0E02DB1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8E35C-2000-4C4C-8717-4EF2A011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ED563-65D9-8D41-B194-81C80999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71D31-B8BE-AC40-8D1D-A26E9792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6F45B-2445-6E4B-BF3B-AC7DD836D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4F032-7FBE-844D-BDE1-FD9C15E2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2F7DF-25C7-9847-9645-A14946A4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B0B69-885B-F542-BBC2-0288ED1B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920AA-5B24-EB42-B43F-68FEDF3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3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321C-EF6B-844F-9A0C-98E80A844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5F80B-43EE-DC4D-AFF5-E0EC43935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41F7C-D7C7-D24F-80CD-96141BC86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1053D-C989-F64F-B0F5-86B9F00D3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B1B39-392C-7E49-BB8C-F5BEA7DBC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D4EFF-588B-8548-B97B-EAB47CBF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B6B37-A20C-184B-B683-6A9D03CB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5644C6-107A-074D-86A8-2E0C7A75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4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49B4-27FE-2E43-8B83-5930729F3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C80AD-E3CB-F747-A57A-CF2B27D9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2040D-0E4D-EB44-91A6-DE025CCC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DEC04-D0C1-7343-B4C4-B268B9B7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2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A9975-F126-0447-8C68-4D9FB973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D9C32-05FF-D84C-B10D-6262F0C4C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702D-8E15-0742-BCB5-9CB64AD1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3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6538-1C46-3B49-8632-BE4EE515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4E48-E041-2D46-8028-BEB12C677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C3D9F-0837-FA46-AFCA-AB2625457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D2C71-15B3-BF42-8711-9A8E3D35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22286-FBCC-284A-9B97-E0844D05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677E9-D081-BB4A-8EBD-D4B2A878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4852-350C-3F4E-A6EB-213B5028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33283D-B8D3-D54C-B5A9-37A2B08C1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F4EDD-BE68-2C4B-BF56-04FC779AA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46D7-ACE6-A040-9549-3D912432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DE443-0FF4-7445-AA3A-6D69C6AD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EFBFA-2700-784D-9AB9-C6147275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8C14F7-21F1-9743-9077-B304E6B66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04A9F-E9A3-4646-A3B4-655E6DD35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EBEEA-EA1C-5A4B-8F71-49980DB70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0AA5-9CB1-5549-A73A-9A1AA1197EE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64869-8B48-D149-9B4B-35BD98D1F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3DE05-2251-CC49-BA12-CC4842187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E9D3-9E59-7C48-A0C4-9307EF42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3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luna/servlet/s/7rlw47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luna/servlet/s/7rlw47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7A4F-4BFA-6241-8729-F560D1239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202" y="1132302"/>
            <a:ext cx="10679595" cy="2763837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latin typeface="+mn-lt"/>
              </a:rPr>
              <a:t>Generating Geospatial Linked Data Using Imperfectly Recognized Text Labels on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9CDA2-A5AD-5745-BF23-9B0AC0222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202" y="4521644"/>
            <a:ext cx="10679595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CSCI 5980/8980: Spatial Enabled Artificial Intelligence | Final Project Proposal</a:t>
            </a:r>
          </a:p>
          <a:p>
            <a:pPr algn="l"/>
            <a:endParaRPr lang="en-US" sz="200" dirty="0"/>
          </a:p>
          <a:p>
            <a:pPr algn="l"/>
            <a:r>
              <a:rPr lang="en-US" sz="2000" b="1" dirty="0" err="1"/>
              <a:t>Jina</a:t>
            </a:r>
            <a:r>
              <a:rPr lang="en-US" sz="2000" b="1" dirty="0"/>
              <a:t> Kim</a:t>
            </a:r>
            <a:r>
              <a:rPr lang="en-US" sz="2000" dirty="0"/>
              <a:t>, kim01479@umn.edu</a:t>
            </a:r>
          </a:p>
          <a:p>
            <a:pPr algn="l"/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year PhD in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7152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1939-C45F-F449-A9A2-7B384F16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D6B24B71-39F5-D14E-80AC-29ECA548A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228" y="745523"/>
            <a:ext cx="4336983" cy="536695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B8DD5F-BEE8-534E-8577-4F503E25739F}"/>
              </a:ext>
            </a:extLst>
          </p:cNvPr>
          <p:cNvSpPr/>
          <p:nvPr/>
        </p:nvSpPr>
        <p:spPr>
          <a:xfrm>
            <a:off x="7520228" y="6112477"/>
            <a:ext cx="43369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Post Route Map of the State of Minnesota Showing Post Offices </a:t>
            </a:r>
          </a:p>
          <a:p>
            <a:pPr algn="ctr"/>
            <a:r>
              <a:rPr lang="en-US" sz="1100" dirty="0"/>
              <a:t>(downloaded from </a:t>
            </a:r>
            <a:r>
              <a:rPr lang="en-US" sz="1100" u="sng" dirty="0">
                <a:hlinkClick r:id="rId3"/>
              </a:rPr>
              <a:t>https://www.davidrumsey.com/luna/servlet/s/7rlw4</a:t>
            </a:r>
            <a:r>
              <a:rPr lang="en-US" sz="1100" u="sng" dirty="0"/>
              <a:t>)</a:t>
            </a:r>
            <a:endParaRPr lang="en-KR" sz="1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3957C2-FCA5-644C-A164-33F335AE1D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205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number of digitized maps is rapidly growing</a:t>
            </a:r>
          </a:p>
          <a:p>
            <a:endParaRPr lang="en-US" sz="2400" dirty="0"/>
          </a:p>
          <a:p>
            <a:r>
              <a:rPr lang="en-US" sz="2400" dirty="0"/>
              <a:t>The lack of </a:t>
            </a:r>
            <a:r>
              <a:rPr lang="en-US" sz="2400" b="1" dirty="0"/>
              <a:t>metadata</a:t>
            </a:r>
            <a:r>
              <a:rPr lang="en-US" sz="2400" dirty="0"/>
              <a:t> lead us </a:t>
            </a:r>
            <a:r>
              <a:rPr lang="en-US" sz="2400" dirty="0">
                <a:solidFill>
                  <a:srgbClr val="FF0000"/>
                </a:solidFill>
              </a:rPr>
              <a:t>hard to search and find the right maps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The content of maps</a:t>
            </a:r>
            <a:r>
              <a:rPr lang="en-US" sz="2400" dirty="0"/>
              <a:t> are invaluable source in interdisciplinary areas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259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1939-C45F-F449-A9A2-7B384F16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D6B24B71-39F5-D14E-80AC-29ECA548A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228" y="745523"/>
            <a:ext cx="4336983" cy="536695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B8DD5F-BEE8-534E-8577-4F503E25739F}"/>
              </a:ext>
            </a:extLst>
          </p:cNvPr>
          <p:cNvSpPr/>
          <p:nvPr/>
        </p:nvSpPr>
        <p:spPr>
          <a:xfrm>
            <a:off x="7520228" y="6112477"/>
            <a:ext cx="43369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Post Route Map of the State of Minnesota Showing Post Offices </a:t>
            </a:r>
          </a:p>
          <a:p>
            <a:pPr algn="ctr"/>
            <a:r>
              <a:rPr lang="en-US" sz="1100" dirty="0"/>
              <a:t>(downloaded from </a:t>
            </a:r>
            <a:r>
              <a:rPr lang="en-US" sz="1100" u="sng" dirty="0">
                <a:hlinkClick r:id="rId3"/>
              </a:rPr>
              <a:t>https://www.davidrumsey.com/luna/servlet/s/7rlw4</a:t>
            </a:r>
            <a:r>
              <a:rPr lang="en-US" sz="1100" u="sng" dirty="0"/>
              <a:t>)</a:t>
            </a:r>
            <a:endParaRPr lang="en-KR" sz="1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3957C2-FCA5-644C-A164-33F335AE1D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205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number of digitized maps is rapidly growing</a:t>
            </a:r>
          </a:p>
          <a:p>
            <a:endParaRPr lang="en-US" sz="2400" dirty="0"/>
          </a:p>
          <a:p>
            <a:r>
              <a:rPr lang="en-US" sz="2400" dirty="0"/>
              <a:t>The lack of </a:t>
            </a:r>
            <a:r>
              <a:rPr lang="en-US" sz="2400" b="1" dirty="0"/>
              <a:t>metadata</a:t>
            </a:r>
            <a:r>
              <a:rPr lang="en-US" sz="2400" dirty="0"/>
              <a:t> lead us </a:t>
            </a:r>
            <a:r>
              <a:rPr lang="en-US" sz="2400" dirty="0">
                <a:solidFill>
                  <a:srgbClr val="FF0000"/>
                </a:solidFill>
              </a:rPr>
              <a:t>hard to search and find the right maps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The content of maps</a:t>
            </a:r>
            <a:r>
              <a:rPr lang="en-US" sz="2400" dirty="0"/>
              <a:t> are invaluable source in interdisciplinary areas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4C99D-DAD3-1546-926B-A8A4B72085B9}"/>
              </a:ext>
            </a:extLst>
          </p:cNvPr>
          <p:cNvSpPr/>
          <p:nvPr/>
        </p:nvSpPr>
        <p:spPr>
          <a:xfrm>
            <a:off x="680224" y="1825625"/>
            <a:ext cx="11176987" cy="2935946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RQ. Can we </a:t>
            </a:r>
            <a:r>
              <a:rPr lang="en-US" sz="3200" b="1" dirty="0">
                <a:solidFill>
                  <a:schemeClr val="tx1"/>
                </a:solidFill>
              </a:rPr>
              <a:t>generate geospatial linked data</a:t>
            </a:r>
            <a:r>
              <a:rPr lang="en-US" sz="3200" dirty="0">
                <a:solidFill>
                  <a:schemeClr val="tx1"/>
                </a:solidFill>
              </a:rPr>
              <a:t> using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imperfectly detected and recognized text labels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from </a:t>
            </a:r>
            <a:r>
              <a:rPr lang="en-US" sz="3200" b="1" dirty="0">
                <a:solidFill>
                  <a:schemeClr val="tx1"/>
                </a:solidFill>
              </a:rPr>
              <a:t>map images </a:t>
            </a:r>
            <a:r>
              <a:rPr lang="en-US" sz="3200" dirty="0">
                <a:solidFill>
                  <a:schemeClr val="tx1"/>
                </a:solidFill>
              </a:rPr>
              <a:t>and </a:t>
            </a:r>
            <a:r>
              <a:rPr lang="en-US" sz="3200" b="1" dirty="0">
                <a:solidFill>
                  <a:schemeClr val="tx1"/>
                </a:solidFill>
              </a:rPr>
              <a:t>a linked knowledge base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219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8279403-B2E9-1A4D-96A9-167209993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7"/>
          <a:stretch/>
        </p:blipFill>
        <p:spPr bwMode="auto">
          <a:xfrm>
            <a:off x="4493755" y="2424785"/>
            <a:ext cx="6019057" cy="148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D1939-C45F-F449-A9A2-7B384F16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on Geo-Entity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8DCB-87A8-8041-A256-8B5980EC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Point pattern matching strategy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Bahgat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Runfola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2021)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Can not be applied for the maps smaller than 25 km and the similarity threshold is highly sensitive to the tested maps </a:t>
            </a:r>
          </a:p>
          <a:p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Clustering method on candidate sets of geocoordinates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(Li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., 2020)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10B4C90-D075-474B-A1C3-F61F605C7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63" y="4386370"/>
            <a:ext cx="8352070" cy="210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9A667-5492-424F-A9E6-1D485909F72B}"/>
              </a:ext>
            </a:extLst>
          </p:cNvPr>
          <p:cNvSpPr/>
          <p:nvPr/>
        </p:nvSpPr>
        <p:spPr>
          <a:xfrm>
            <a:off x="1679186" y="6386577"/>
            <a:ext cx="8833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Figure 5. from  Li, Z., Chiang, Y. Y., </a:t>
            </a:r>
            <a:r>
              <a:rPr 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Tavakkol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S., </a:t>
            </a:r>
            <a:r>
              <a:rPr 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Shbita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B., </a:t>
            </a:r>
            <a:r>
              <a:rPr 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Uhl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J. H., </a:t>
            </a:r>
            <a:r>
              <a:rPr 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Leyk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S., &amp; </a:t>
            </a:r>
            <a:r>
              <a:rPr 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Knoblock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C. A. (2020, August). An Automatic Approach for Generating Rich, Linked Geo-Metadata from Historical Map Images. In </a:t>
            </a:r>
            <a:r>
              <a:rPr 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Proceedings of the 26th ACM SIGKDD International Conference on Knowledge Discovery &amp; Data Mining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 (pp. 3290-3298).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6D57A-9A9B-E343-B876-85349FCCEF22}"/>
              </a:ext>
            </a:extLst>
          </p:cNvPr>
          <p:cNvSpPr/>
          <p:nvPr/>
        </p:nvSpPr>
        <p:spPr>
          <a:xfrm>
            <a:off x="8421047" y="3612523"/>
            <a:ext cx="37019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Figure 3. from </a:t>
            </a:r>
            <a:r>
              <a:rPr 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Bahgat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K., &amp; </a:t>
            </a:r>
            <a:r>
              <a:rPr 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Runfola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D. (2021). Toponym-assisted map georeferencing: Evaluating the use of toponyms for the digitization of map collections. </a:t>
            </a:r>
            <a:r>
              <a:rPr 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Plos</a:t>
            </a:r>
            <a:r>
              <a:rPr 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 one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16(11), e0260039.</a:t>
            </a:r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0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1939-C45F-F449-A9A2-7B384F16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071AB3-0533-7040-ABBF-D1A36101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9123">
            <a:off x="11004876" y="4137440"/>
            <a:ext cx="1168563" cy="11685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D43B2C5-63AD-A449-8FEF-DAA6DCE58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1733" b="17650"/>
          <a:stretch/>
        </p:blipFill>
        <p:spPr>
          <a:xfrm>
            <a:off x="-65042" y="3031060"/>
            <a:ext cx="2537044" cy="17916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3D8D475-3ADF-4B4B-BF98-BBB54CF4F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8318" y="4894011"/>
            <a:ext cx="853501" cy="85350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4E8E68D-873F-0644-B9DC-1BCF6DD1D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932" y="5097713"/>
            <a:ext cx="824442" cy="824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A2C9FE-4D77-A24E-8B45-0AB5DA9F9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531" y="2797031"/>
            <a:ext cx="1883752" cy="144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97047-39F2-7A43-979B-C3A4218DB8B3}"/>
              </a:ext>
            </a:extLst>
          </p:cNvPr>
          <p:cNvSpPr/>
          <p:nvPr/>
        </p:nvSpPr>
        <p:spPr>
          <a:xfrm>
            <a:off x="600599" y="4803711"/>
            <a:ext cx="1205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Map Image</a:t>
            </a:r>
            <a:endParaRPr lang="en-K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81F803-B75B-4E49-938A-383F0C1F8C19}"/>
              </a:ext>
            </a:extLst>
          </p:cNvPr>
          <p:cNvSpPr/>
          <p:nvPr/>
        </p:nvSpPr>
        <p:spPr>
          <a:xfrm>
            <a:off x="9432532" y="4231800"/>
            <a:ext cx="1883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Geospatial Linked Data</a:t>
            </a:r>
            <a:endParaRPr lang="en-KR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7C816A-8926-9A46-B1BC-6AA7FFB166F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03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end-to-end approach to generate geospatial linked data by leveraging the textual information on maps</a:t>
            </a:r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C4575-52C3-054B-822C-976ACDF5CD5B}"/>
              </a:ext>
            </a:extLst>
          </p:cNvPr>
          <p:cNvSpPr/>
          <p:nvPr/>
        </p:nvSpPr>
        <p:spPr>
          <a:xfrm>
            <a:off x="2510500" y="3519626"/>
            <a:ext cx="1057893" cy="1081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solidFill>
                  <a:schemeClr val="tx1"/>
                </a:solidFill>
              </a:rPr>
              <a:t>Text Detection &amp; Recognition Model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4DB8C-987C-BD43-917B-081F8F3B61D7}"/>
              </a:ext>
            </a:extLst>
          </p:cNvPr>
          <p:cNvCxnSpPr>
            <a:cxnSpLocks/>
          </p:cNvCxnSpPr>
          <p:nvPr/>
        </p:nvCxnSpPr>
        <p:spPr>
          <a:xfrm>
            <a:off x="2068922" y="4060460"/>
            <a:ext cx="38061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F4CBA8-3A9A-3E46-9052-CC25DFE914B3}"/>
              </a:ext>
            </a:extLst>
          </p:cNvPr>
          <p:cNvCxnSpPr>
            <a:cxnSpLocks/>
          </p:cNvCxnSpPr>
          <p:nvPr/>
        </p:nvCxnSpPr>
        <p:spPr>
          <a:xfrm>
            <a:off x="3666484" y="4060459"/>
            <a:ext cx="38061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9AB43150-640B-F149-801B-289AB57D6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085072"/>
              </p:ext>
            </p:extLst>
          </p:nvPr>
        </p:nvGraphicFramePr>
        <p:xfrm>
          <a:off x="4146726" y="3218340"/>
          <a:ext cx="1986446" cy="229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223">
                  <a:extLst>
                    <a:ext uri="{9D8B030D-6E8A-4147-A177-3AD203B41FA5}">
                      <a16:colId xmlns:a16="http://schemas.microsoft.com/office/drawing/2014/main" val="2123234981"/>
                    </a:ext>
                  </a:extLst>
                </a:gridCol>
                <a:gridCol w="993223">
                  <a:extLst>
                    <a:ext uri="{9D8B030D-6E8A-4147-A177-3AD203B41FA5}">
                      <a16:colId xmlns:a16="http://schemas.microsoft.com/office/drawing/2014/main" val="1072246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Recognized text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Geometry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54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7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53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.</a:t>
                      </a:r>
                    </a:p>
                    <a:p>
                      <a:pPr algn="ctr"/>
                      <a:r>
                        <a:rPr lang="en-KR" sz="1200" dirty="0"/>
                        <a:t>.</a:t>
                      </a:r>
                    </a:p>
                    <a:p>
                      <a:pPr algn="ctr"/>
                      <a:r>
                        <a:rPr lang="en-KR" sz="1200" dirty="0"/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07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sz="1200" dirty="0"/>
                        <a:t>Washington Ave.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244731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7F6368C-C783-3D4B-AE8F-E30DCFC206F8}"/>
              </a:ext>
            </a:extLst>
          </p:cNvPr>
          <p:cNvSpPr/>
          <p:nvPr/>
        </p:nvSpPr>
        <p:spPr>
          <a:xfrm>
            <a:off x="6415242" y="2783199"/>
            <a:ext cx="2724836" cy="1818096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Deep learning model-based approach to find </a:t>
            </a:r>
          </a:p>
          <a:p>
            <a:pPr algn="ctr"/>
            <a:r>
              <a:rPr lang="en-KR" sz="1600" dirty="0"/>
              <a:t>the corresponding entity</a:t>
            </a:r>
          </a:p>
          <a:p>
            <a:pPr algn="ctr"/>
            <a:r>
              <a:rPr lang="en-KR" sz="1600" dirty="0"/>
              <a:t>in external knowledge base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6E018F-ED05-7E49-90FE-BD4D62FF09E3}"/>
              </a:ext>
            </a:extLst>
          </p:cNvPr>
          <p:cNvCxnSpPr>
            <a:cxnSpLocks/>
          </p:cNvCxnSpPr>
          <p:nvPr/>
        </p:nvCxnSpPr>
        <p:spPr>
          <a:xfrm flipV="1">
            <a:off x="6195514" y="3926861"/>
            <a:ext cx="171329" cy="251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225CAB-3B37-D343-94B1-F85601A5FB82}"/>
              </a:ext>
            </a:extLst>
          </p:cNvPr>
          <p:cNvCxnSpPr>
            <a:cxnSpLocks/>
          </p:cNvCxnSpPr>
          <p:nvPr/>
        </p:nvCxnSpPr>
        <p:spPr>
          <a:xfrm>
            <a:off x="9169467" y="3618281"/>
            <a:ext cx="378221" cy="139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1939-C45F-F449-A9A2-7B384F16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EA8804-D544-4B47-93C2-6FF861C5B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" y="1572321"/>
            <a:ext cx="7403480" cy="453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85FB54-50AD-B145-BB24-566C2317B0AA}"/>
              </a:ext>
            </a:extLst>
          </p:cNvPr>
          <p:cNvSpPr/>
          <p:nvPr/>
        </p:nvSpPr>
        <p:spPr>
          <a:xfrm>
            <a:off x="325646" y="6105064"/>
            <a:ext cx="75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Image from David Rumsey Map Collection; duplicated text labels are shown in one map image</a:t>
            </a:r>
            <a:endParaRPr lang="en-KR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D0E5B-60AD-D744-81D1-CCDA48F22A7C}"/>
              </a:ext>
            </a:extLst>
          </p:cNvPr>
          <p:cNvSpPr/>
          <p:nvPr/>
        </p:nvSpPr>
        <p:spPr>
          <a:xfrm>
            <a:off x="1081668" y="3117290"/>
            <a:ext cx="5341435" cy="2547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4EF62F-B606-0A44-BA10-4D404AE10167}"/>
              </a:ext>
            </a:extLst>
          </p:cNvPr>
          <p:cNvSpPr/>
          <p:nvPr/>
        </p:nvSpPr>
        <p:spPr>
          <a:xfrm>
            <a:off x="5341435" y="2897883"/>
            <a:ext cx="1293542" cy="182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CBB060-F55F-B24C-A3BD-4E0B8E232B3E}"/>
              </a:ext>
            </a:extLst>
          </p:cNvPr>
          <p:cNvSpPr/>
          <p:nvPr/>
        </p:nvSpPr>
        <p:spPr>
          <a:xfrm>
            <a:off x="1025912" y="1822074"/>
            <a:ext cx="1315844" cy="308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81201A-7EB3-E048-A8BA-FDE352B41579}"/>
              </a:ext>
            </a:extLst>
          </p:cNvPr>
          <p:cNvSpPr/>
          <p:nvPr/>
        </p:nvSpPr>
        <p:spPr>
          <a:xfrm rot="2917783">
            <a:off x="6527783" y="4070200"/>
            <a:ext cx="1315844" cy="308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567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1939-C45F-F449-A9A2-7B384F16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EA8804-D544-4B47-93C2-6FF861C5B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" y="1572321"/>
            <a:ext cx="7403480" cy="453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85FB54-50AD-B145-BB24-566C2317B0AA}"/>
              </a:ext>
            </a:extLst>
          </p:cNvPr>
          <p:cNvSpPr/>
          <p:nvPr/>
        </p:nvSpPr>
        <p:spPr>
          <a:xfrm>
            <a:off x="325646" y="6105064"/>
            <a:ext cx="75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Image from David Rumsey Map Collection; duplicated text labels are shown in one map image</a:t>
            </a:r>
            <a:endParaRPr lang="en-KR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D0E5B-60AD-D744-81D1-CCDA48F22A7C}"/>
              </a:ext>
            </a:extLst>
          </p:cNvPr>
          <p:cNvSpPr/>
          <p:nvPr/>
        </p:nvSpPr>
        <p:spPr>
          <a:xfrm>
            <a:off x="1081668" y="3117290"/>
            <a:ext cx="5341435" cy="2547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4EF62F-B606-0A44-BA10-4D404AE10167}"/>
              </a:ext>
            </a:extLst>
          </p:cNvPr>
          <p:cNvSpPr/>
          <p:nvPr/>
        </p:nvSpPr>
        <p:spPr>
          <a:xfrm>
            <a:off x="5341435" y="2897883"/>
            <a:ext cx="1293542" cy="182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CBB060-F55F-B24C-A3BD-4E0B8E232B3E}"/>
              </a:ext>
            </a:extLst>
          </p:cNvPr>
          <p:cNvSpPr/>
          <p:nvPr/>
        </p:nvSpPr>
        <p:spPr>
          <a:xfrm>
            <a:off x="1025912" y="1822074"/>
            <a:ext cx="1315844" cy="308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81201A-7EB3-E048-A8BA-FDE352B41579}"/>
              </a:ext>
            </a:extLst>
          </p:cNvPr>
          <p:cNvSpPr/>
          <p:nvPr/>
        </p:nvSpPr>
        <p:spPr>
          <a:xfrm rot="2917783">
            <a:off x="6527783" y="4070200"/>
            <a:ext cx="1315844" cy="308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7292-9C2E-D84E-8333-BA8205DBFDE8}"/>
              </a:ext>
            </a:extLst>
          </p:cNvPr>
          <p:cNvSpPr/>
          <p:nvPr/>
        </p:nvSpPr>
        <p:spPr>
          <a:xfrm>
            <a:off x="176814" y="1414788"/>
            <a:ext cx="8721860" cy="5275943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FA670A-A525-2446-B116-B86CF190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70" y="752936"/>
            <a:ext cx="8486388" cy="542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2D3ED4-2005-7D46-936C-D4E4D5A5743F}"/>
              </a:ext>
            </a:extLst>
          </p:cNvPr>
          <p:cNvSpPr/>
          <p:nvPr/>
        </p:nvSpPr>
        <p:spPr>
          <a:xfrm>
            <a:off x="3875946" y="6250097"/>
            <a:ext cx="788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Visualization of map text (in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 color) and OpenStreetMap features (in </a:t>
            </a:r>
            <a:r>
              <a:rPr lang="en-US" sz="1400" dirty="0">
                <a:solidFill>
                  <a:srgbClr val="00B050"/>
                </a:solidFill>
              </a:rPr>
              <a:t>green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/>
              <a:t>and</a:t>
            </a:r>
            <a:r>
              <a:rPr lang="en-US" sz="1400" dirty="0">
                <a:solidFill>
                  <a:schemeClr val="accent1"/>
                </a:solidFill>
              </a:rPr>
              <a:t> blue</a:t>
            </a:r>
            <a:r>
              <a:rPr lang="en-US" sz="1400" dirty="0"/>
              <a:t> color) using QGIS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177442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1939-C45F-F449-A9A2-7B384F16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8DCB-87A8-8041-A256-8B5980EC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Datasets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Synthetic maps - generated using OpenStreetMap and QGIS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bounding box of each character/ transcription / corresponding OSM feature</a:t>
            </a:r>
          </a:p>
          <a:p>
            <a:pPr lvl="1"/>
            <a:endParaRPr lang="en-US" sz="1100" dirty="0">
              <a:solidFill>
                <a:prstClr val="black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>
                <a:solidFill>
                  <a:prstClr val="black"/>
                </a:solidFill>
              </a:rPr>
              <a:t>Real-world maps (2-3 specific areas)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(</a:t>
            </a:r>
            <a:r>
              <a:rPr lang="en-US" i="1" dirty="0"/>
              <a:t>annotation required</a:t>
            </a:r>
            <a:r>
              <a:rPr lang="en-US" dirty="0"/>
              <a:t>) </a:t>
            </a:r>
          </a:p>
          <a:p>
            <a:pPr marL="914400" lvl="2" indent="0">
              <a:buNone/>
            </a:pPr>
            <a:r>
              <a:rPr lang="en-US" dirty="0"/>
              <a:t>bounding polygon of word / transcription / corresponding OSM feature</a:t>
            </a:r>
          </a:p>
          <a:p>
            <a:endParaRPr lang="en-US" sz="1100" dirty="0"/>
          </a:p>
          <a:p>
            <a:r>
              <a:rPr lang="en-US" dirty="0"/>
              <a:t>Evaluation Metrics</a:t>
            </a:r>
          </a:p>
          <a:p>
            <a:pPr lvl="1"/>
            <a:r>
              <a:rPr lang="en-US" dirty="0"/>
              <a:t>Predicting semantic type of map text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Accuracy / Precision / Recall / F1-Score </a:t>
            </a:r>
          </a:p>
          <a:p>
            <a:pPr lvl="1"/>
            <a:r>
              <a:rPr lang="en-US" dirty="0"/>
              <a:t>Predicting corresponding OpenStreetMap entity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/>
              <a:t>Precision@K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6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1939-C45F-F449-A9A2-7B384F16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8DCB-87A8-8041-A256-8B5980EC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Propose </a:t>
            </a:r>
            <a:r>
              <a:rPr lang="en-US" sz="2400" b="1" dirty="0"/>
              <a:t>a deep learning model-based approach</a:t>
            </a:r>
            <a:r>
              <a:rPr lang="en-US" sz="2400" dirty="0"/>
              <a:t> to generate geospatial linked data from map image</a:t>
            </a:r>
            <a:r>
              <a:rPr lang="en-US" sz="2400" b="1" dirty="0"/>
              <a:t> automatically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Release source code and datasets publicly to allow communities to leverage the value of texts on maps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dirty="0"/>
              <a:t>Anticipated Broader Impacts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/>
              <a:t>Initiate a deeper understanding of </a:t>
            </a:r>
            <a:r>
              <a:rPr lang="en-US" b="1" dirty="0"/>
              <a:t>the historical, social, and cultural dynamics </a:t>
            </a:r>
            <a:r>
              <a:rPr lang="en-US" dirty="0"/>
              <a:t>based on the analysis of geospatial linked data across diverse map collections</a:t>
            </a:r>
          </a:p>
        </p:txBody>
      </p:sp>
    </p:spTree>
    <p:extLst>
      <p:ext uri="{BB962C8B-B14F-4D97-AF65-F5344CB8AC3E}">
        <p14:creationId xmlns:p14="http://schemas.microsoft.com/office/powerpoint/2010/main" val="281751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587</Words>
  <Application>Microsoft Macintosh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Generating Geospatial Linked Data Using Imperfectly Recognized Text Labels on Maps</vt:lpstr>
      <vt:lpstr>Motivation</vt:lpstr>
      <vt:lpstr>Motivation</vt:lpstr>
      <vt:lpstr>Related Work on Geo-Entity Matching</vt:lpstr>
      <vt:lpstr>Proposed Method</vt:lpstr>
      <vt:lpstr>Challenges</vt:lpstr>
      <vt:lpstr>Challenges</vt:lpstr>
      <vt:lpstr>Experiment Setting</vt:lpstr>
      <vt:lpstr>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</dc:title>
  <dc:creator>Yao-Yi Chiang</dc:creator>
  <cp:lastModifiedBy>김지나</cp:lastModifiedBy>
  <cp:revision>117</cp:revision>
  <dcterms:created xsi:type="dcterms:W3CDTF">2022-03-10T18:15:36Z</dcterms:created>
  <dcterms:modified xsi:type="dcterms:W3CDTF">2022-03-23T19:41:22Z</dcterms:modified>
</cp:coreProperties>
</file>